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18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9EBEDA-FBDC-C8D7-235A-F7E9B609900A}"/>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568216F-9C0B-92C7-7261-FADC3B2FC812}"/>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8/25/2024 pm</a:t>
            </a:r>
          </a:p>
        </p:txBody>
      </p:sp>
      <p:sp>
        <p:nvSpPr>
          <p:cNvPr id="4" name="Footer Placeholder 3">
            <a:extLst>
              <a:ext uri="{FF2B5EF4-FFF2-40B4-BE49-F238E27FC236}">
                <a16:creationId xmlns:a16="http://schemas.microsoft.com/office/drawing/2014/main" id="{93A14F44-5C83-56D9-65F1-63DF5E7CA776}"/>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Darrell Forrest</a:t>
            </a:r>
          </a:p>
        </p:txBody>
      </p:sp>
      <p:sp>
        <p:nvSpPr>
          <p:cNvPr id="5" name="Slide Number Placeholder 4">
            <a:extLst>
              <a:ext uri="{FF2B5EF4-FFF2-40B4-BE49-F238E27FC236}">
                <a16:creationId xmlns:a16="http://schemas.microsoft.com/office/drawing/2014/main" id="{34FC4A51-9900-7599-31BD-6ED8DDB0002A}"/>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7F07B92A-D43F-4548-86BF-2FCC295A277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245084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8/25/2024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Darrell Forrest</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8974715-F707-4718-8424-E1892830BCE3}" type="slidenum">
              <a:rPr lang="en-US" smtClean="0"/>
              <a:t>‹#›</a:t>
            </a:fld>
            <a:endParaRPr lang="en-US"/>
          </a:p>
        </p:txBody>
      </p:sp>
    </p:spTree>
    <p:extLst>
      <p:ext uri="{BB962C8B-B14F-4D97-AF65-F5344CB8AC3E}">
        <p14:creationId xmlns:p14="http://schemas.microsoft.com/office/powerpoint/2010/main" val="29527134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solidFill>
                  <a:schemeClr val="tx1"/>
                </a:solidFill>
              </a:rPr>
              <a:t>Darrell Forrest, Fifth Street East Church of Christ, August 25, 2024 (pm)</a:t>
            </a:r>
          </a:p>
          <a:p>
            <a:endParaRPr lang="en-US" baseline="0" dirty="0">
              <a:solidFill>
                <a:schemeClr val="tx1"/>
              </a:solidFill>
            </a:endParaRPr>
          </a:p>
          <a:p>
            <a:r>
              <a:rPr lang="en-US" b="1" baseline="0" dirty="0">
                <a:solidFill>
                  <a:schemeClr val="tx1"/>
                </a:solidFill>
              </a:rPr>
              <a:t>Philippians 1:21-2:2</a:t>
            </a:r>
            <a:r>
              <a:rPr lang="en-US" baseline="0" dirty="0">
                <a:solidFill>
                  <a:schemeClr val="tx1"/>
                </a:solidFill>
              </a:rPr>
              <a:t> – “21 For to me, to live is Christ, and to die is gain. 22 But if I live on in the flesh, this will mean fruit from my labor; yet what I shall choose I cannot tell. 23 For I am hard-pressed between the two, having a desire to depart and be with Christ, which is far better. 24 Nevertheless to remain in the flesh is more needful for you. 25 And being confident of this, I know that I shall remain and continue with you all for your progress and joy of faith, 26 that your rejoicing for me may be more abundant in Jesus Christ by my coming to you again. 27 Only let your conduct be worthy of the gospel of Christ, so that whether I come and see you or am absent, I may hear of your affairs, that you stand fast in one spirit, with one mind striving together for the faith of the gospel, 28 and not in any way terrified by your adversaries, which is to them a proof of perdition, but to you of salvation, and that from God. 29 For to you it has been granted on behalf of Christ, not only to believe in Him, but also to suffer for His sake, 30 having the same conflict which you saw in me and now hear is in me. </a:t>
            </a:r>
            <a:r>
              <a:rPr lang="en-US" b="1" baseline="0" dirty="0">
                <a:solidFill>
                  <a:schemeClr val="tx1"/>
                </a:solidFill>
              </a:rPr>
              <a:t>2:1</a:t>
            </a:r>
            <a:r>
              <a:rPr lang="en-US" baseline="0" dirty="0">
                <a:solidFill>
                  <a:schemeClr val="tx1"/>
                </a:solidFill>
              </a:rPr>
              <a:t> Therefore if there is any consolation in Christ, if any comfort of love, if any fellowship of the Spirit, if any affection and mercy, 2 fulfill my joy by being like-minded, having the same love, being of one accord, of one mind.” (NKJV)</a:t>
            </a:r>
          </a:p>
        </p:txBody>
      </p:sp>
      <p:sp>
        <p:nvSpPr>
          <p:cNvPr id="4" name="Slide Number Placeholder 3"/>
          <p:cNvSpPr>
            <a:spLocks noGrp="1"/>
          </p:cNvSpPr>
          <p:nvPr>
            <p:ph type="sldNum" sz="quarter" idx="5"/>
          </p:nvPr>
        </p:nvSpPr>
        <p:spPr/>
        <p:txBody>
          <a:bodyPr/>
          <a:lstStyle/>
          <a:p>
            <a:fld id="{D8974715-F707-4718-8424-E1892830BCE3}" type="slidenum">
              <a:rPr lang="en-US" smtClean="0"/>
              <a:t>1</a:t>
            </a:fld>
            <a:endParaRPr lang="en-US"/>
          </a:p>
        </p:txBody>
      </p:sp>
      <p:sp>
        <p:nvSpPr>
          <p:cNvPr id="5" name="Date Placeholder 4">
            <a:extLst>
              <a:ext uri="{FF2B5EF4-FFF2-40B4-BE49-F238E27FC236}">
                <a16:creationId xmlns:a16="http://schemas.microsoft.com/office/drawing/2014/main" id="{139BF9D5-C1F2-1BC3-FB9D-C0D63F6DADD1}"/>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5CEFAA26-1758-077E-29AF-E73A8C4094AB}"/>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9681865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Psalms 68:19-20</a:t>
            </a:r>
            <a:r>
              <a:rPr lang="en-US" dirty="0"/>
              <a:t> – “19 Blessed be the Lord, Who daily loads us with benefits, The God of our salvation! Selah 20 Our God is the God of salvation; And to God the Lord belong </a:t>
            </a:r>
            <a:r>
              <a:rPr lang="en-US" b="1" dirty="0"/>
              <a:t>escapes from death</a:t>
            </a:r>
            <a:r>
              <a:rPr lang="en-US" dirty="0"/>
              <a:t>.”</a:t>
            </a:r>
          </a:p>
          <a:p>
            <a:endParaRPr lang="en-US" dirty="0"/>
          </a:p>
          <a:p>
            <a:r>
              <a:rPr lang="en-US" b="1" dirty="0"/>
              <a:t>Isaiah 51:12</a:t>
            </a:r>
            <a:r>
              <a:rPr lang="en-US" dirty="0"/>
              <a:t> – “12 "I, even </a:t>
            </a:r>
            <a:r>
              <a:rPr lang="en-US" b="1" dirty="0"/>
              <a:t>I, am He who comforts you</a:t>
            </a:r>
            <a:r>
              <a:rPr lang="en-US" dirty="0"/>
              <a:t>. Who are you that you should be afraid Of a man who will die, And of the son of a man who will be made like grass?”</a:t>
            </a:r>
          </a:p>
          <a:p>
            <a:endParaRPr lang="en-US" dirty="0"/>
          </a:p>
          <a:p>
            <a:r>
              <a:rPr lang="en-US" b="1" dirty="0"/>
              <a:t>Luke 12:4-7</a:t>
            </a:r>
            <a:r>
              <a:rPr lang="en-US" dirty="0"/>
              <a:t> – “4 And I say to you, My friends, do not be afraid of those who kill the body, and after that have no more that they can do. 5 But I will show you whom you should fear: Fear Him who, after He has killed, has power to cast into hell; yes, I say to you, fear Him! 6 Are not five sparrows sold for two copper coins? And not one of them is forgotten before God. 7 But the very hairs of your head are all numbered. Do not fear therefore; </a:t>
            </a:r>
            <a:r>
              <a:rPr lang="en-US" b="1" dirty="0"/>
              <a:t>you are of more value</a:t>
            </a:r>
            <a:r>
              <a:rPr lang="en-US" dirty="0"/>
              <a:t> than many sparrows.”</a:t>
            </a:r>
          </a:p>
          <a:p>
            <a:endParaRPr lang="en-US" dirty="0"/>
          </a:p>
          <a:p>
            <a:r>
              <a:rPr lang="en-US" b="1" dirty="0"/>
              <a:t>Hebrews 13:6</a:t>
            </a:r>
            <a:r>
              <a:rPr lang="en-US" dirty="0"/>
              <a:t> – “So we may boldly say: ‘The Lord is my helper; I will not fear. </a:t>
            </a:r>
            <a:r>
              <a:rPr lang="en-US" b="1" dirty="0"/>
              <a:t>What can man do to me?</a:t>
            </a:r>
            <a:r>
              <a:rPr lang="en-US" dirty="0"/>
              <a:t>’“</a:t>
            </a:r>
          </a:p>
          <a:p>
            <a:endParaRPr lang="en-US" dirty="0"/>
          </a:p>
          <a:p>
            <a:r>
              <a:rPr lang="en-US" b="1" dirty="0"/>
              <a:t>Isaiah 12:2</a:t>
            </a:r>
            <a:r>
              <a:rPr lang="en-US" dirty="0"/>
              <a:t> – “2 Behold, God is my salvation, I will trust and not be afraid; 'For Yah, the Lord, is my strength and song; </a:t>
            </a:r>
            <a:r>
              <a:rPr lang="en-US" b="1" dirty="0"/>
              <a:t>He also has become my salvation</a:t>
            </a:r>
            <a:r>
              <a:rPr lang="en-US" dirty="0"/>
              <a:t>.'"</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CD1030F2-F685-018F-63FF-6BFF1F682380}"/>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F4871E3B-19E6-DCBF-AC20-1346CCEE068D}"/>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385228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28:4</a:t>
            </a:r>
            <a:r>
              <a:rPr lang="en-US" dirty="0"/>
              <a:t> – “</a:t>
            </a:r>
            <a:r>
              <a:rPr lang="en-US" b="1" dirty="0"/>
              <a:t>Those who forsake the law praise the wicked, But such as keep the law contend with them.</a:t>
            </a:r>
            <a:r>
              <a:rPr lang="en-US" dirty="0"/>
              <a:t>”</a:t>
            </a:r>
          </a:p>
          <a:p>
            <a:endParaRPr lang="en-US" dirty="0"/>
          </a:p>
          <a:p>
            <a:r>
              <a:rPr lang="en-US" b="1" dirty="0"/>
              <a:t>Matthew 10:32-33</a:t>
            </a:r>
            <a:r>
              <a:rPr lang="en-US" dirty="0"/>
              <a:t> – “</a:t>
            </a:r>
            <a:r>
              <a:rPr lang="en-US" b="1" dirty="0"/>
              <a:t>32 Therefore whoever confesses Me before men, him I will also confess before My Father who is in heaven</a:t>
            </a:r>
            <a:r>
              <a:rPr lang="en-US" b="0" dirty="0"/>
              <a:t>. 33 But whoever denies Me before men, him I will also deny before My Father who is in heaven.”</a:t>
            </a:r>
          </a:p>
          <a:p>
            <a:endParaRPr lang="en-US" b="0" dirty="0"/>
          </a:p>
          <a:p>
            <a:r>
              <a:rPr lang="en-US" b="1" dirty="0"/>
              <a:t>Romans 1:16</a:t>
            </a:r>
            <a:r>
              <a:rPr lang="en-US" b="0" dirty="0"/>
              <a:t> – “For I am not ashamed of the gospel of Christ, for </a:t>
            </a:r>
            <a:r>
              <a:rPr lang="en-US" b="1" dirty="0"/>
              <a:t>it is the power of God to salvation</a:t>
            </a:r>
            <a:r>
              <a:rPr lang="en-US" b="0" dirty="0"/>
              <a:t> for everyone who believes, for the Jew first and also for the Greek.”</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11</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85D7E220-EEAD-F742-69F5-B0B50A637B12}"/>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8D182F63-0404-262F-066F-9F44C4A17C4F}"/>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541482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Jeremiah 6:13-15</a:t>
            </a:r>
            <a:r>
              <a:rPr lang="en-US" dirty="0"/>
              <a:t> – “13 Because from the least of them even to the greatest of them, Everyone is given to covetousness; And from the prophet even to the priest, </a:t>
            </a:r>
            <a:r>
              <a:rPr lang="en-US" b="1" dirty="0"/>
              <a:t>Everyone deals falsely</a:t>
            </a:r>
            <a:r>
              <a:rPr lang="en-US" dirty="0"/>
              <a:t>. 14 They have also healed the hurt of My people slightly, Saying, 'Peace, peace!’ When there is no peace. 15 Were they ashamed when they had committed abomination? No! They were not at all ashamed; Nor did they know how to blush. Therefore they shall fall among those who fall; At the time I punish them, They shall be cast down," says the Lord.” (NKJV)</a:t>
            </a:r>
          </a:p>
          <a:p>
            <a:endParaRPr lang="en-US" dirty="0"/>
          </a:p>
          <a:p>
            <a:r>
              <a:rPr lang="en-US" b="1" dirty="0"/>
              <a:t>Jeremiah 1:4-8</a:t>
            </a:r>
            <a:r>
              <a:rPr lang="en-US" dirty="0"/>
              <a:t> – “4 Then the word of the Lord came to me, saying: 5 ‘Before I formed you in the womb I knew you; Before you were born I sanctified you; I ordained you a prophet to the nations.’ 6 Then said I: ‘Ah, Lord God! Behold, I cannot speak, for I am a youth.’ 7 But the Lord said to me: ‘Do not say, “I am a youth,” For you shall go to all to whom I send you, And </a:t>
            </a:r>
            <a:r>
              <a:rPr lang="en-US" b="1" dirty="0"/>
              <a:t>whatever I command you</a:t>
            </a:r>
            <a:r>
              <a:rPr lang="en-US" dirty="0"/>
              <a:t>, you shall speak. 8 Do not be afraid of their faces, For I am with you to deliver you,’ says the Lord.”</a:t>
            </a:r>
          </a:p>
        </p:txBody>
      </p:sp>
      <p:sp>
        <p:nvSpPr>
          <p:cNvPr id="4" name="Slide Number Placeholder 3"/>
          <p:cNvSpPr>
            <a:spLocks noGrp="1"/>
          </p:cNvSpPr>
          <p:nvPr>
            <p:ph type="sldNum" sz="quarter" idx="5"/>
          </p:nvPr>
        </p:nvSpPr>
        <p:spPr/>
        <p:txBody>
          <a:bodyPr/>
          <a:lstStyle/>
          <a:p>
            <a:fld id="{D8974715-F707-4718-8424-E1892830BCE3}" type="slidenum">
              <a:rPr lang="en-US" smtClean="0"/>
              <a:t>2</a:t>
            </a:fld>
            <a:endParaRPr lang="en-US"/>
          </a:p>
        </p:txBody>
      </p:sp>
      <p:sp>
        <p:nvSpPr>
          <p:cNvPr id="5" name="Date Placeholder 4">
            <a:extLst>
              <a:ext uri="{FF2B5EF4-FFF2-40B4-BE49-F238E27FC236}">
                <a16:creationId xmlns:a16="http://schemas.microsoft.com/office/drawing/2014/main" id="{4C8A79E3-7A8B-B7E2-DA44-7206EEDDB6D1}"/>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82A09E60-7977-E2B4-0C68-8909F9D9044E}"/>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1615301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Jeremiah 19:14-20:2</a:t>
            </a:r>
            <a:r>
              <a:rPr lang="en-US" dirty="0"/>
              <a:t> – “14 Then Jeremiah came from Tophet, where the Lord had sent him to prophesy; and he stood in the court of the Lord's house and said to all the people, 15 ‘Thus says the Lord of hosts, the God of Israel: “Behold, I will bring on this city and on all her towns all the doom that I have pronounced against it, because they have stiffened their necks that they might not hear My words.“’ 20 Now Pashhur the son of Immer, the priest who was also chief governor in the house of the Lord, heard that Jeremiah prophesied these things. 2 Then Pashhur struck Jeremiah the prophet, and </a:t>
            </a:r>
            <a:r>
              <a:rPr lang="en-US" b="1" dirty="0"/>
              <a:t>put him in the stocks</a:t>
            </a:r>
            <a:r>
              <a:rPr lang="en-US" dirty="0"/>
              <a:t> that were in the high gate of Benjamin, which was by the house of the Lord.”</a:t>
            </a:r>
          </a:p>
          <a:p>
            <a:endParaRPr lang="en-US" dirty="0"/>
          </a:p>
          <a:p>
            <a:r>
              <a:rPr lang="en-US" b="1" dirty="0"/>
              <a:t>Jeremiah 20:3, 6</a:t>
            </a:r>
            <a:r>
              <a:rPr lang="en-US" dirty="0"/>
              <a:t> – “3 And it happened on the next day that Pashhur brought Jeremiah out of the stocks. Then Jeremiah said to him, ‘The Lord has not called your name Pashhur, but </a:t>
            </a:r>
            <a:r>
              <a:rPr lang="en-US" dirty="0" err="1"/>
              <a:t>Magor-Missabib</a:t>
            </a:r>
            <a:r>
              <a:rPr lang="en-US" dirty="0"/>
              <a:t> … 6 And you, Pashhur, and all who dwell in your house, </a:t>
            </a:r>
            <a:r>
              <a:rPr lang="en-US" b="1" dirty="0"/>
              <a:t>shall go into captivity</a:t>
            </a:r>
            <a:r>
              <a:rPr lang="en-US" dirty="0"/>
              <a:t>. You shall go to Babylon, and there you shall die, and be buried there, you and all your friends, to whom you have prophesied lies.’”</a:t>
            </a:r>
          </a:p>
          <a:p>
            <a:endParaRPr lang="en-US" dirty="0"/>
          </a:p>
          <a:p>
            <a:r>
              <a:rPr lang="en-US" b="1" dirty="0"/>
              <a:t>Jeremiah 20:7-18</a:t>
            </a:r>
            <a:r>
              <a:rPr lang="en-US" dirty="0"/>
              <a:t> – “7 O Lord, You induced me, and I was persuaded; You are stronger than I, and have prevailed. I am in derision daily; Everyone mocks me. 8 For when I spoke, I cried out; I shouted, ‘Violence and plunder!’ Because the word of the Lord was made to me A reproach and a derision daily. 9 Then I said, ‘I will not make mention of Him, Nor speak anymore in His name. But His word was in my heart like a burning fire Shut up in my bones; I was weary of holding it back, And I could not. 10 For I heard many mocking: ‘Fear on every side! Report,’ they say, ‘and we will report it!’ All my acquaintances watched for my stumbling, saying, ‘Perhaps he can be induced; Then we will prevail against him, And we will take our revenge on him.’ 11 But the Lord is with me as a mighty, awesome One. Therefore my persecutors will stumble, and will not prevail. They will be greatly ashamed, for they will not prosper. Their everlasting confusion will never be forgotten. 12 But, O Lord of hosts, You who test the righteous, And see the mind and heart, Let me see Your vengeance on them; For I have pleaded my cause before You. 13 Sing to the Lord! Praise the Lord! For He has delivered the life of the poor From the hand of evildoers. 14 Cursed be the day in which I was born! Let the day not be blessed in which my mother bore me! 15 Let the man be cursed Who brought news to my father, saying, ‘A male child has been born to you!’ Making him very glad. 16 And let that man be like the cities Which the Lord overthrew, and did not relent; Let him hear the cry in the morning And the shouting at noon, 17 Because he did not kill me from the womb, That my mother might have been my grave, And her womb always enlarged with me. 18 Why did I come forth from the womb to see labor and sorrow, That my days should be </a:t>
            </a:r>
            <a:r>
              <a:rPr lang="en-US" b="1" dirty="0"/>
              <a:t>consumed with shame</a:t>
            </a:r>
            <a:r>
              <a:rPr lang="en-US" dirty="0"/>
              <a:t>?”</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F3D7A26-2055-4B36-2A7F-AF796A20E946}"/>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0A53F03A-A34D-C816-2275-D44BC2B89267}"/>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1852149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Revelation 2:10</a:t>
            </a:r>
            <a:r>
              <a:rPr lang="en-US" dirty="0"/>
              <a:t> – “Do not fear any of those things which you are about to suffer. Indeed, the devil is about to throw some of you into prison, that you may be tested, and you will have tribulation ten days. </a:t>
            </a:r>
            <a:r>
              <a:rPr lang="en-US" b="1" dirty="0"/>
              <a:t>Be faithful until death</a:t>
            </a:r>
            <a:r>
              <a:rPr lang="en-US" dirty="0"/>
              <a:t>, and I will give you the crown of life.”</a:t>
            </a:r>
          </a:p>
          <a:p>
            <a:endParaRPr lang="en-US" dirty="0"/>
          </a:p>
          <a:p>
            <a:r>
              <a:rPr lang="en-US" b="1" dirty="0"/>
              <a:t>Matthew 5:10-12</a:t>
            </a:r>
            <a:r>
              <a:rPr lang="en-US" dirty="0"/>
              <a:t> – “10 Blessed are those who are persecuted for righteousness' sake, For theirs is the kingdom of heaven. 11 Blessed are you when they revile and persecute you, and say all kinds of evil against you falsely for My sake. 12 Rejoice and be exceedingly glad, for </a:t>
            </a:r>
            <a:r>
              <a:rPr lang="en-US" b="1" dirty="0"/>
              <a:t>great is your reward in heaven</a:t>
            </a:r>
            <a:r>
              <a:rPr lang="en-US" dirty="0"/>
              <a:t>, for so they persecuted the prophets who were before you.”</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E337B52-A699-864B-DBE8-98F7DC760E2C}"/>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92259E3A-54B2-6E68-C0E1-80DEFA79284A}"/>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136602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Joshua 1:4-9</a:t>
            </a:r>
            <a:r>
              <a:rPr lang="en-US" dirty="0"/>
              <a:t> – “5 No man shall be able to stand before you all the days of your life; as I was with Moses, so I will be with you. I will not leave you nor forsake you. 6 Be strong and of good courage, for to this people you shall divide as an inheritance the land which I swore to their fathers to give them. 7 Only be strong and very courageous, that you may observe to do according to all the law which Moses My servant commanded you; do not turn from it to the right hand or to the left, that you may prosper wherever you go. 8 This Book of the Law shall not depart from your mouth, but you shall meditate in it day and night, that you may observe to do according to all that is written in it. For then you will make your way prosperous, and then you will have good success. 9 Have I not commanded you? </a:t>
            </a:r>
            <a:r>
              <a:rPr lang="en-US" b="1" dirty="0"/>
              <a:t>Be strong and of good courage</a:t>
            </a:r>
            <a:r>
              <a:rPr lang="en-US" dirty="0"/>
              <a:t>; do not be afraid, nor be dismayed, for the Lord your God is with you wherever you go.“</a:t>
            </a:r>
          </a:p>
          <a:p>
            <a:endParaRPr lang="en-US" dirty="0"/>
          </a:p>
          <a:p>
            <a:r>
              <a:rPr lang="en-US" b="1" dirty="0"/>
              <a:t>Isaiah 51:7</a:t>
            </a:r>
            <a:r>
              <a:rPr lang="en-US" dirty="0"/>
              <a:t> – “Listen to Me, you who know righteousness, You people in whose heart is My law: </a:t>
            </a:r>
            <a:r>
              <a:rPr lang="en-US" b="1" dirty="0"/>
              <a:t>Do not fear the reproach</a:t>
            </a:r>
            <a:r>
              <a:rPr lang="en-US" dirty="0"/>
              <a:t> of men, </a:t>
            </a:r>
            <a:r>
              <a:rPr lang="en-US" b="1" dirty="0"/>
              <a:t>Nor be afraid of their insults</a:t>
            </a:r>
            <a:r>
              <a:rPr lang="en-US" dirty="0"/>
              <a:t>.”</a:t>
            </a:r>
          </a:p>
          <a:p>
            <a:endParaRPr lang="en-US" dirty="0"/>
          </a:p>
          <a:p>
            <a:r>
              <a:rPr lang="en-US" b="1" dirty="0"/>
              <a:t>Isaiah 50:6-7</a:t>
            </a:r>
            <a:r>
              <a:rPr lang="en-US" dirty="0"/>
              <a:t> – “6 I gave My back to those who struck Me, And My cheeks to those who plucked out the beard; I did not hide My face from shame and spitting. 7 For the Lord God will help Me; Therefore I will not be disgraced; Therefore I have set My face like a flint, And </a:t>
            </a:r>
            <a:r>
              <a:rPr lang="en-US" b="1" dirty="0"/>
              <a:t>I know that I will not be ashamed</a:t>
            </a:r>
            <a:r>
              <a:rPr lang="en-US" dirty="0"/>
              <a:t>.”</a:t>
            </a:r>
          </a:p>
          <a:p>
            <a:endParaRPr lang="en-US" dirty="0"/>
          </a:p>
          <a:p>
            <a:r>
              <a:rPr lang="en-US" b="1" dirty="0"/>
              <a:t>Ezekiel 3:4-9</a:t>
            </a:r>
            <a:r>
              <a:rPr lang="en-US" dirty="0"/>
              <a:t> – “4 Then He said to me: ‘Son of man, go to the house of Israel and speak with My words to them. 5 For you are not sent to a people of unfamiliar speech and of hard language, but to the house of Israel, 6 not to many people of unfamiliar speech and of hard language, whose words you cannot understand. Surely, had I sent you to them, they would have listened to you. 7 But the house of Israel will not listen to you, because they will not listen to Me; for all the house of Israel are impudent and hard-hearted. 8 Behold, I have made your face strong against their faces, and your forehead strong against their foreheads. 9 Like adamant stone, harder than flint, I have made your forehead; </a:t>
            </a:r>
            <a:r>
              <a:rPr lang="en-US" b="1" dirty="0"/>
              <a:t>do not be afraid of them</a:t>
            </a:r>
            <a:r>
              <a:rPr lang="en-US" dirty="0"/>
              <a:t>, nor be dismayed at their looks, though they are a rebellious house.’"</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5974A1F5-1EA0-6B17-56B1-AE40F670040E}"/>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39C60D1D-933F-955C-392C-F47BC7176CA1}"/>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3048141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10:28</a:t>
            </a:r>
            <a:r>
              <a:rPr lang="en-US" dirty="0"/>
              <a:t> – “And </a:t>
            </a:r>
            <a:r>
              <a:rPr lang="en-US" b="1" dirty="0"/>
              <a:t>do not fear those who kill the body</a:t>
            </a:r>
            <a:r>
              <a:rPr lang="en-US" dirty="0"/>
              <a:t> but cannot kill the soul. But rather fear Him who is able to destroy both soul and body in hell.”</a:t>
            </a:r>
          </a:p>
          <a:p>
            <a:endParaRPr lang="en-US" dirty="0"/>
          </a:p>
          <a:p>
            <a:r>
              <a:rPr lang="en-US" b="1" dirty="0"/>
              <a:t>II Timothy 1:7-8</a:t>
            </a:r>
            <a:r>
              <a:rPr lang="en-US" dirty="0"/>
              <a:t> –”7 For </a:t>
            </a:r>
            <a:r>
              <a:rPr lang="en-US" b="1" dirty="0"/>
              <a:t>God has not given us a spirit of fear</a:t>
            </a:r>
            <a:r>
              <a:rPr lang="en-US" dirty="0"/>
              <a:t>, but of power and of love and of a sound mind. 8 Therefore do not be ashamed of the testimony of our Lord, nor of me His prisoner, but share with me in the sufferings for the gospel according to the power of God”</a:t>
            </a:r>
          </a:p>
          <a:p>
            <a:endParaRPr lang="en-US" dirty="0"/>
          </a:p>
          <a:p>
            <a:r>
              <a:rPr lang="en-US" b="1" dirty="0"/>
              <a:t>I Peter 4:12-16</a:t>
            </a:r>
            <a:r>
              <a:rPr lang="en-US" dirty="0"/>
              <a:t> – “12 Beloved, do not think it strange concerning the fiery trial which is to try you, as though some strange thing happened to you; 13 but rejoice to the extent that you partake of Christ's sufferings, that when His glory is revealed, you may also be glad with exceeding joy. 14 If you are reproached for the name of Christ, blessed are you, </a:t>
            </a:r>
            <a:r>
              <a:rPr lang="en-US" b="1" dirty="0"/>
              <a:t>for the Spirit of glory and of God rests upon you</a:t>
            </a:r>
            <a:r>
              <a:rPr lang="en-US" dirty="0"/>
              <a:t>. On their part He is blasphemed, but on your part He is glorified. 15 But let none of you suffer as a murderer, a thief, an evildoer, or as a busybody in other people's matters. 16 Yet if anyone suffers as a Christian, let him not be ashamed, but let him glorify God in this matter.”</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400FB281-46DA-1218-C896-C612D0F01F13}"/>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6C026D55-9FFD-B4B3-EFA0-32472A0E929B}"/>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3709229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Daniel 3:16-19</a:t>
            </a:r>
            <a:r>
              <a:rPr lang="en-US" dirty="0"/>
              <a:t> – “16 Shadrach, Meshach, and Abed-Nego answered and said to the king, ‘O Nebuchadnezzar, </a:t>
            </a:r>
            <a:r>
              <a:rPr lang="en-US" b="1" dirty="0"/>
              <a:t>we have no need to answer you</a:t>
            </a:r>
            <a:r>
              <a:rPr lang="en-US" dirty="0"/>
              <a:t> in this matter. 17 If that is the case, our God whom we serve is able to deliver us from the burning fiery furnace, and He will deliver us from your hand, O king. 18 But if not, let it be known to you, O king, that we do not serve your gods, nor will we worship the gold image which you have set up.’ 19 </a:t>
            </a:r>
            <a:r>
              <a:rPr lang="en-US" b="1" dirty="0"/>
              <a:t>Then Nebuchadnezzar was full of fury</a:t>
            </a:r>
            <a:r>
              <a:rPr lang="en-US" dirty="0"/>
              <a:t>, and the expression on his face changed toward Shadrach, Meshach, and Abed-Nego. He spoke and commanded that they heat the furnace seven times more than it was usually heated.”</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0AA0184E-3274-E481-20C5-BA52EEC122D5}"/>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CB35A59A-7251-3A4A-EC97-B93B67369ED1}"/>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962238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Thessalonians 1:5</a:t>
            </a:r>
            <a:r>
              <a:rPr lang="en-US" dirty="0"/>
              <a:t> – “</a:t>
            </a:r>
            <a:r>
              <a:rPr lang="en-US" b="1" dirty="0"/>
              <a:t>which is manifest evidence</a:t>
            </a:r>
            <a:r>
              <a:rPr lang="en-US" dirty="0"/>
              <a:t> of the righteous judgment of God, that you may be counted worthy of the kingdom of God, for which you also suffer”</a:t>
            </a:r>
          </a:p>
          <a:p>
            <a:endParaRPr lang="en-US" dirty="0"/>
          </a:p>
          <a:p>
            <a:r>
              <a:rPr lang="en-US" b="1" dirty="0"/>
              <a:t>I Peter 3:13-16</a:t>
            </a:r>
            <a:r>
              <a:rPr lang="en-US" dirty="0"/>
              <a:t> – “13 And who is he who will harm you if you become followers of what is good? 14 But even if you should suffer for righteousness' sake, you are blessed. And do not be afraid of their threats, nor be troubled. 15 But sanctify the Lord God in your hearts, and always be ready to give a defense to everyone who asks you a reason for the hope that is in you, with meekness and fear; 16 having a good conscience, that when they defame you as evildoers, </a:t>
            </a:r>
            <a:r>
              <a:rPr lang="en-US" b="1" dirty="0"/>
              <a:t>those who revile your good conduct in Christ may be ashamed</a:t>
            </a:r>
            <a:r>
              <a:rPr lang="en-US" dirty="0"/>
              <a:t>.”</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40716363-0983-4CFD-CE34-4A057013F00A}"/>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5233EE78-845B-2F27-0B82-561D886747B3}"/>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261418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1:29</a:t>
            </a:r>
            <a:r>
              <a:rPr lang="en-US" dirty="0"/>
              <a:t> – “For to you </a:t>
            </a:r>
            <a:r>
              <a:rPr lang="en-US" b="1" dirty="0"/>
              <a:t>it has been granted on behalf of Christ</a:t>
            </a:r>
            <a:r>
              <a:rPr lang="en-US" dirty="0"/>
              <a:t>, not only to believe in Him, but also to suffer for His sake”</a:t>
            </a:r>
          </a:p>
          <a:p>
            <a:endParaRPr lang="en-US" dirty="0"/>
          </a:p>
          <a:p>
            <a:r>
              <a:rPr lang="en-US" b="1" dirty="0"/>
              <a:t>Acts 5:40-42</a:t>
            </a:r>
            <a:r>
              <a:rPr lang="en-US" dirty="0"/>
              <a:t> – “40 And they agreed with him, and when they had called for the apostles and beaten them, they commanded that they should not speak in the name of Jesus, and let them go. 41 So they departed from the presence of the council, </a:t>
            </a:r>
            <a:r>
              <a:rPr lang="en-US" b="1" dirty="0"/>
              <a:t>rejoicing that they were counted worthy to suffer</a:t>
            </a:r>
            <a:r>
              <a:rPr lang="en-US" dirty="0"/>
              <a:t> shame for His name. 42 And daily in the temple, and in every house, they did not cease teaching and preaching Jesus as the Christ.”</a:t>
            </a:r>
          </a:p>
          <a:p>
            <a:endParaRPr lang="en-US" dirty="0"/>
          </a:p>
          <a:p>
            <a:r>
              <a:rPr lang="en-US" b="1" dirty="0"/>
              <a:t>Romans 8:17</a:t>
            </a:r>
            <a:r>
              <a:rPr lang="en-US" dirty="0"/>
              <a:t> – “and if children, then heirs – heirs of God and joint heirs with Christ, if indeed we suffer with Him, </a:t>
            </a:r>
            <a:r>
              <a:rPr lang="en-US" b="1" dirty="0"/>
              <a:t>that we may also be glorified together</a:t>
            </a:r>
            <a:r>
              <a:rPr lang="en-US" dirty="0"/>
              <a:t>.”</a:t>
            </a:r>
          </a:p>
        </p:txBody>
      </p:sp>
      <p:sp>
        <p:nvSpPr>
          <p:cNvPr id="4" name="Slide Number Placeholder 3"/>
          <p:cNvSpPr>
            <a:spLocks noGrp="1"/>
          </p:cNvSpPr>
          <p:nvPr>
            <p:ph type="sldNum" sz="quarter" idx="5"/>
          </p:nvPr>
        </p:nvSpPr>
        <p:spPr/>
        <p:txBody>
          <a:bodyPr/>
          <a:lstStyle/>
          <a:p>
            <a:pPr defTabSz="495256"/>
            <a:fld id="{D8974715-F707-4718-8424-E1892830BCE3}" type="slidenum">
              <a:rPr lang="en-US">
                <a:solidFill>
                  <a:prstClr val="black"/>
                </a:solidFill>
                <a:latin typeface="Aptos" panose="02110004020202020204"/>
              </a:rPr>
              <a:pPr defTabSz="495256"/>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2473CB3D-B1C7-4222-1A41-E040237D8500}"/>
              </a:ext>
            </a:extLst>
          </p:cNvPr>
          <p:cNvSpPr>
            <a:spLocks noGrp="1"/>
          </p:cNvSpPr>
          <p:nvPr>
            <p:ph type="dt" idx="1"/>
          </p:nvPr>
        </p:nvSpPr>
        <p:spPr/>
        <p:txBody>
          <a:bodyPr/>
          <a:lstStyle/>
          <a:p>
            <a:r>
              <a:rPr lang="en-US"/>
              <a:t>8/25/2024 pm</a:t>
            </a:r>
          </a:p>
        </p:txBody>
      </p:sp>
      <p:sp>
        <p:nvSpPr>
          <p:cNvPr id="6" name="Footer Placeholder 5">
            <a:extLst>
              <a:ext uri="{FF2B5EF4-FFF2-40B4-BE49-F238E27FC236}">
                <a16:creationId xmlns:a16="http://schemas.microsoft.com/office/drawing/2014/main" id="{EF65FD62-9379-8B4F-9AA5-71199BEA45B1}"/>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19365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761528-A695-4418-B308-1D086D9D6A70}"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255365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61528-A695-4418-B308-1D086D9D6A70}"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1102398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61528-A695-4418-B308-1D086D9D6A70}"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F029670-9070-4EC4-B3E7-6158FD68496B}"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7291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761528-A695-4418-B308-1D086D9D6A70}"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2727499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761528-A695-4418-B308-1D086D9D6A70}"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F029670-9070-4EC4-B3E7-6158FD68496B}"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9677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8761528-A695-4418-B308-1D086D9D6A70}"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1529774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761528-A695-4418-B308-1D086D9D6A70}"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3510799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761528-A695-4418-B308-1D086D9D6A70}"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1606684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761528-A695-4418-B308-1D086D9D6A70}"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861489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761528-A695-4418-B308-1D086D9D6A70}"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4078364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761528-A695-4418-B308-1D086D9D6A70}"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1648339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761528-A695-4418-B308-1D086D9D6A70}"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343542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761528-A695-4418-B308-1D086D9D6A70}"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2178654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61528-A695-4418-B308-1D086D9D6A70}" type="datetimeFigureOut">
              <a:rPr lang="en-US" smtClean="0"/>
              <a:t>1/10/2025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1939706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761528-A695-4418-B308-1D086D9D6A70}"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1208599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761528-A695-4418-B308-1D086D9D6A70}"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F029670-9070-4EC4-B3E7-6158FD68496B}" type="slidenum">
              <a:rPr lang="en-US" smtClean="0"/>
              <a:t>‹#›</a:t>
            </a:fld>
            <a:endParaRPr lang="en-US"/>
          </a:p>
        </p:txBody>
      </p:sp>
    </p:spTree>
    <p:extLst>
      <p:ext uri="{BB962C8B-B14F-4D97-AF65-F5344CB8AC3E}">
        <p14:creationId xmlns:p14="http://schemas.microsoft.com/office/powerpoint/2010/main" val="558411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8761528-A695-4418-B308-1D086D9D6A70}" type="datetimeFigureOut">
              <a:rPr lang="en-US" smtClean="0"/>
              <a:t>1/10/2025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F029670-9070-4EC4-B3E7-6158FD68496B}" type="slidenum">
              <a:rPr lang="en-US" smtClean="0"/>
              <a:t>‹#›</a:t>
            </a:fld>
            <a:endParaRPr lang="en-US"/>
          </a:p>
        </p:txBody>
      </p:sp>
    </p:spTree>
    <p:extLst>
      <p:ext uri="{BB962C8B-B14F-4D97-AF65-F5344CB8AC3E}">
        <p14:creationId xmlns:p14="http://schemas.microsoft.com/office/powerpoint/2010/main" val="20711323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659C-99AA-6F8E-27DF-7A5C72C4CAC8}"/>
              </a:ext>
            </a:extLst>
          </p:cNvPr>
          <p:cNvSpPr>
            <a:spLocks noGrp="1"/>
          </p:cNvSpPr>
          <p:nvPr>
            <p:ph type="ctrTitle"/>
          </p:nvPr>
        </p:nvSpPr>
        <p:spPr>
          <a:xfrm>
            <a:off x="1942416" y="1547903"/>
            <a:ext cx="6600451" cy="1015663"/>
          </a:xfrm>
        </p:spPr>
        <p:txBody>
          <a:bodyPr>
            <a:spAutoFit/>
          </a:bodyPr>
          <a:lstStyle/>
          <a:p>
            <a:r>
              <a:rPr lang="en-US" sz="6000" dirty="0"/>
              <a:t>Be Not Dismayed</a:t>
            </a:r>
          </a:p>
        </p:txBody>
      </p:sp>
      <p:sp>
        <p:nvSpPr>
          <p:cNvPr id="3" name="Subtitle 2">
            <a:extLst>
              <a:ext uri="{FF2B5EF4-FFF2-40B4-BE49-F238E27FC236}">
                <a16:creationId xmlns:a16="http://schemas.microsoft.com/office/drawing/2014/main" id="{488E1BDF-F482-D7FB-58A2-5387B4F09B7D}"/>
              </a:ext>
            </a:extLst>
          </p:cNvPr>
          <p:cNvSpPr>
            <a:spLocks noGrp="1"/>
          </p:cNvSpPr>
          <p:nvPr>
            <p:ph type="subTitle" idx="1"/>
          </p:nvPr>
        </p:nvSpPr>
        <p:spPr>
          <a:xfrm>
            <a:off x="1942416" y="2563564"/>
            <a:ext cx="6600451" cy="523220"/>
          </a:xfrm>
        </p:spPr>
        <p:txBody>
          <a:bodyPr>
            <a:spAutoFit/>
          </a:bodyPr>
          <a:lstStyle/>
          <a:p>
            <a:r>
              <a:rPr lang="en-US" sz="2800" dirty="0">
                <a:solidFill>
                  <a:schemeClr val="tx1"/>
                </a:solidFill>
              </a:rPr>
              <a:t>Philippians 1:21-2:2</a:t>
            </a:r>
          </a:p>
        </p:txBody>
      </p:sp>
    </p:spTree>
    <p:extLst>
      <p:ext uri="{BB962C8B-B14F-4D97-AF65-F5344CB8AC3E}">
        <p14:creationId xmlns:p14="http://schemas.microsoft.com/office/powerpoint/2010/main" val="2817287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628962"/>
            <a:ext cx="6589199" cy="646331"/>
          </a:xfrm>
        </p:spPr>
        <p:txBody>
          <a:bodyPr>
            <a:spAutoFit/>
          </a:bodyPr>
          <a:lstStyle/>
          <a:p>
            <a:r>
              <a:rPr lang="en-US" dirty="0">
                <a:solidFill>
                  <a:schemeClr val="tx1"/>
                </a:solidFill>
              </a:rPr>
              <a:t>A sign from God</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10066" y="1600200"/>
            <a:ext cx="8901557" cy="4939814"/>
          </a:xfrm>
        </p:spPr>
        <p:txBody>
          <a:bodyPr wrap="square">
            <a:spAutoFit/>
          </a:bodyPr>
          <a:lstStyle/>
          <a:p>
            <a:pPr>
              <a:spcBef>
                <a:spcPts val="600"/>
              </a:spcBef>
            </a:pPr>
            <a:r>
              <a:rPr lang="en-US" sz="2800" dirty="0">
                <a:solidFill>
                  <a:schemeClr val="tx1"/>
                </a:solidFill>
              </a:rPr>
              <a:t>God rescues</a:t>
            </a:r>
          </a:p>
          <a:p>
            <a:pPr lvl="1">
              <a:spcBef>
                <a:spcPts val="600"/>
              </a:spcBef>
            </a:pPr>
            <a:r>
              <a:rPr lang="en-US" sz="2600" dirty="0">
                <a:solidFill>
                  <a:schemeClr val="tx1"/>
                </a:solidFill>
              </a:rPr>
              <a:t>Psalms 68:19-20 – “escapes from death”</a:t>
            </a:r>
          </a:p>
          <a:p>
            <a:pPr>
              <a:spcBef>
                <a:spcPts val="600"/>
              </a:spcBef>
            </a:pPr>
            <a:r>
              <a:rPr lang="en-US" sz="2800" dirty="0">
                <a:solidFill>
                  <a:schemeClr val="tx1"/>
                </a:solidFill>
              </a:rPr>
              <a:t>God comforts us. Why be afraid of men?</a:t>
            </a:r>
          </a:p>
          <a:p>
            <a:pPr lvl="1">
              <a:spcBef>
                <a:spcPts val="600"/>
              </a:spcBef>
            </a:pPr>
            <a:r>
              <a:rPr lang="en-US" sz="2600" dirty="0">
                <a:solidFill>
                  <a:schemeClr val="tx1"/>
                </a:solidFill>
              </a:rPr>
              <a:t>Isaiah 51:12 – “I, even I, am He who comforts you”</a:t>
            </a:r>
          </a:p>
          <a:p>
            <a:pPr>
              <a:spcBef>
                <a:spcPts val="600"/>
              </a:spcBef>
            </a:pPr>
            <a:r>
              <a:rPr lang="en-US" sz="2800" dirty="0">
                <a:solidFill>
                  <a:schemeClr val="tx1"/>
                </a:solidFill>
              </a:rPr>
              <a:t>God values you, so do not be afraid</a:t>
            </a:r>
          </a:p>
          <a:p>
            <a:pPr lvl="1">
              <a:spcBef>
                <a:spcPts val="600"/>
              </a:spcBef>
            </a:pPr>
            <a:r>
              <a:rPr lang="en-US" sz="2600" dirty="0">
                <a:solidFill>
                  <a:schemeClr val="tx1"/>
                </a:solidFill>
              </a:rPr>
              <a:t>Luke 12:4-7 – “you are of more value …”</a:t>
            </a:r>
          </a:p>
          <a:p>
            <a:pPr>
              <a:spcBef>
                <a:spcPts val="600"/>
              </a:spcBef>
            </a:pPr>
            <a:r>
              <a:rPr lang="en-US" sz="2800" dirty="0">
                <a:solidFill>
                  <a:schemeClr val="tx1"/>
                </a:solidFill>
              </a:rPr>
              <a:t>God is my helper. I will not fear</a:t>
            </a:r>
          </a:p>
          <a:p>
            <a:pPr lvl="1">
              <a:spcBef>
                <a:spcPts val="600"/>
              </a:spcBef>
            </a:pPr>
            <a:r>
              <a:rPr lang="en-US" sz="2600" dirty="0">
                <a:solidFill>
                  <a:schemeClr val="tx1"/>
                </a:solidFill>
              </a:rPr>
              <a:t>Hebrews 13:6 – “What can man do to me?”</a:t>
            </a:r>
          </a:p>
          <a:p>
            <a:pPr>
              <a:spcBef>
                <a:spcPts val="600"/>
              </a:spcBef>
            </a:pPr>
            <a:r>
              <a:rPr lang="en-US" sz="2800" dirty="0">
                <a:solidFill>
                  <a:schemeClr val="tx1"/>
                </a:solidFill>
              </a:rPr>
              <a:t>I will trust God</a:t>
            </a:r>
          </a:p>
          <a:p>
            <a:pPr lvl="1">
              <a:spcBef>
                <a:spcPts val="600"/>
              </a:spcBef>
            </a:pPr>
            <a:r>
              <a:rPr lang="en-US" sz="2600" dirty="0">
                <a:solidFill>
                  <a:schemeClr val="tx1"/>
                </a:solidFill>
              </a:rPr>
              <a:t>Isaiah 12:2 – “He also has become my salvation”</a:t>
            </a:r>
          </a:p>
        </p:txBody>
      </p:sp>
    </p:spTree>
    <p:extLst>
      <p:ext uri="{BB962C8B-B14F-4D97-AF65-F5344CB8AC3E}">
        <p14:creationId xmlns:p14="http://schemas.microsoft.com/office/powerpoint/2010/main" val="370532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320040"/>
            <a:ext cx="6589199" cy="1280890"/>
          </a:xfrm>
        </p:spPr>
        <p:txBody>
          <a:bodyPr/>
          <a:lstStyle/>
          <a:p>
            <a:r>
              <a:rPr lang="en-US" dirty="0">
                <a:solidFill>
                  <a:schemeClr val="tx1"/>
                </a:solidFill>
              </a:rPr>
              <a:t>The righteous contends with the wicked</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65667" y="1600200"/>
            <a:ext cx="8796528" cy="5139869"/>
          </a:xfrm>
        </p:spPr>
        <p:txBody>
          <a:bodyPr>
            <a:spAutoFit/>
          </a:bodyPr>
          <a:lstStyle/>
          <a:p>
            <a:pPr>
              <a:spcBef>
                <a:spcPts val="600"/>
              </a:spcBef>
            </a:pPr>
            <a:r>
              <a:rPr lang="en-US" sz="2800" dirty="0">
                <a:solidFill>
                  <a:schemeClr val="tx1"/>
                </a:solidFill>
              </a:rPr>
              <a:t>Proverbs 28:4 – “Those who forsake the law praise the wicked, But such as keep the law contend with them.”</a:t>
            </a:r>
          </a:p>
          <a:p>
            <a:pPr lvl="1">
              <a:spcBef>
                <a:spcPts val="600"/>
              </a:spcBef>
            </a:pPr>
            <a:r>
              <a:rPr lang="en-US" sz="2800" dirty="0">
                <a:solidFill>
                  <a:schemeClr val="tx1"/>
                </a:solidFill>
              </a:rPr>
              <a:t>Not denying the Savior</a:t>
            </a:r>
          </a:p>
          <a:p>
            <a:pPr lvl="2">
              <a:spcBef>
                <a:spcPts val="600"/>
              </a:spcBef>
            </a:pPr>
            <a:r>
              <a:rPr lang="en-US" sz="2800" dirty="0">
                <a:solidFill>
                  <a:schemeClr val="tx1"/>
                </a:solidFill>
              </a:rPr>
              <a:t>Matthew 10:32-33 – “Therefore whoever confesses Me before men, him I will also confess before My Father who is in heaven.”</a:t>
            </a:r>
          </a:p>
          <a:p>
            <a:pPr lvl="1">
              <a:spcBef>
                <a:spcPts val="600"/>
              </a:spcBef>
            </a:pPr>
            <a:r>
              <a:rPr lang="en-US" sz="2800" dirty="0">
                <a:solidFill>
                  <a:schemeClr val="tx1"/>
                </a:solidFill>
              </a:rPr>
              <a:t>Not ashamed of the gospel</a:t>
            </a:r>
          </a:p>
          <a:p>
            <a:pPr lvl="2">
              <a:spcBef>
                <a:spcPts val="600"/>
              </a:spcBef>
            </a:pPr>
            <a:r>
              <a:rPr lang="en-US" sz="2800" dirty="0">
                <a:solidFill>
                  <a:schemeClr val="tx1"/>
                </a:solidFill>
              </a:rPr>
              <a:t>Romans 1:16 – “for it is the power of God to salvation …”</a:t>
            </a:r>
          </a:p>
        </p:txBody>
      </p:sp>
    </p:spTree>
    <p:extLst>
      <p:ext uri="{BB962C8B-B14F-4D97-AF65-F5344CB8AC3E}">
        <p14:creationId xmlns:p14="http://schemas.microsoft.com/office/powerpoint/2010/main" val="302690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320040"/>
            <a:ext cx="6589199" cy="1280890"/>
          </a:xfrm>
        </p:spPr>
        <p:txBody>
          <a:bodyPr/>
          <a:lstStyle/>
          <a:p>
            <a:r>
              <a:rPr lang="en-US" dirty="0">
                <a:solidFill>
                  <a:schemeClr val="tx1"/>
                </a:solidFill>
              </a:rPr>
              <a:t>Jeremiah came in the worst days of Judah’s history</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65667" y="1600200"/>
            <a:ext cx="8796528" cy="3062377"/>
          </a:xfrm>
        </p:spPr>
        <p:txBody>
          <a:bodyPr>
            <a:spAutoFit/>
          </a:bodyPr>
          <a:lstStyle/>
          <a:p>
            <a:r>
              <a:rPr lang="en-US" sz="2800" dirty="0">
                <a:solidFill>
                  <a:schemeClr val="tx1"/>
                </a:solidFill>
              </a:rPr>
              <a:t>Corruption was everywhere</a:t>
            </a:r>
          </a:p>
          <a:p>
            <a:pPr lvl="1"/>
            <a:r>
              <a:rPr lang="en-US" sz="2800" dirty="0">
                <a:solidFill>
                  <a:schemeClr val="tx1"/>
                </a:solidFill>
              </a:rPr>
              <a:t>Jeremiah 6:13-15 – “Everyone deals falsely”</a:t>
            </a:r>
          </a:p>
          <a:p>
            <a:r>
              <a:rPr lang="en-US" sz="2800" dirty="0">
                <a:solidFill>
                  <a:schemeClr val="tx1"/>
                </a:solidFill>
              </a:rPr>
              <a:t>Jeremiah was told from his youth to preach the truth</a:t>
            </a:r>
          </a:p>
          <a:p>
            <a:pPr lvl="1"/>
            <a:r>
              <a:rPr lang="en-US" sz="2800" dirty="0">
                <a:solidFill>
                  <a:schemeClr val="tx1"/>
                </a:solidFill>
              </a:rPr>
              <a:t>Jeremiah 1:4-8 – “… whatever I command you”</a:t>
            </a:r>
          </a:p>
        </p:txBody>
      </p:sp>
    </p:spTree>
    <p:extLst>
      <p:ext uri="{BB962C8B-B14F-4D97-AF65-F5344CB8AC3E}">
        <p14:creationId xmlns:p14="http://schemas.microsoft.com/office/powerpoint/2010/main" val="375212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320040"/>
            <a:ext cx="6589199" cy="1280890"/>
          </a:xfrm>
        </p:spPr>
        <p:txBody>
          <a:bodyPr/>
          <a:lstStyle/>
          <a:p>
            <a:r>
              <a:rPr lang="en-US" dirty="0">
                <a:solidFill>
                  <a:schemeClr val="tx1"/>
                </a:solidFill>
              </a:rPr>
              <a:t>Jeremiah came in the worst days of Judah’s history</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65667" y="1600200"/>
            <a:ext cx="8796528" cy="5001369"/>
          </a:xfrm>
        </p:spPr>
        <p:txBody>
          <a:bodyPr>
            <a:spAutoFit/>
          </a:bodyPr>
          <a:lstStyle/>
          <a:p>
            <a:pPr>
              <a:spcBef>
                <a:spcPts val="600"/>
              </a:spcBef>
            </a:pPr>
            <a:r>
              <a:rPr lang="en-US" sz="2800" dirty="0">
                <a:solidFill>
                  <a:schemeClr val="tx1"/>
                </a:solidFill>
              </a:rPr>
              <a:t>But that didn’t make it easy. Jeremiah was opposed most of his life</a:t>
            </a:r>
          </a:p>
          <a:p>
            <a:pPr lvl="1">
              <a:spcBef>
                <a:spcPts val="600"/>
              </a:spcBef>
            </a:pPr>
            <a:r>
              <a:rPr lang="en-US" sz="2600" dirty="0">
                <a:solidFill>
                  <a:schemeClr val="tx1"/>
                </a:solidFill>
              </a:rPr>
              <a:t>After a prophecy in the temple</a:t>
            </a:r>
          </a:p>
          <a:p>
            <a:pPr lvl="2">
              <a:spcBef>
                <a:spcPts val="600"/>
              </a:spcBef>
            </a:pPr>
            <a:r>
              <a:rPr lang="en-US" sz="2400" dirty="0">
                <a:solidFill>
                  <a:schemeClr val="tx1"/>
                </a:solidFill>
              </a:rPr>
              <a:t>Jeremiah 19:14-20:2 – “…put him in the stocks …”</a:t>
            </a:r>
          </a:p>
          <a:p>
            <a:pPr lvl="1">
              <a:spcBef>
                <a:spcPts val="600"/>
              </a:spcBef>
            </a:pPr>
            <a:r>
              <a:rPr lang="en-US" sz="2600" dirty="0">
                <a:solidFill>
                  <a:schemeClr val="tx1"/>
                </a:solidFill>
              </a:rPr>
              <a:t>And Jeremiah condemned him on his release</a:t>
            </a:r>
          </a:p>
          <a:p>
            <a:pPr lvl="2">
              <a:spcBef>
                <a:spcPts val="600"/>
              </a:spcBef>
            </a:pPr>
            <a:r>
              <a:rPr lang="en-US" sz="2400" dirty="0">
                <a:solidFill>
                  <a:schemeClr val="tx1"/>
                </a:solidFill>
              </a:rPr>
              <a:t>Jeremiah 20:3, 6 – “… shall go into captivity”</a:t>
            </a:r>
          </a:p>
          <a:p>
            <a:pPr lvl="1">
              <a:spcBef>
                <a:spcPts val="600"/>
              </a:spcBef>
            </a:pPr>
            <a:r>
              <a:rPr lang="en-US" sz="2600" dirty="0">
                <a:solidFill>
                  <a:schemeClr val="tx1"/>
                </a:solidFill>
              </a:rPr>
              <a:t>While he showed a strong front, it tore him to his soul</a:t>
            </a:r>
          </a:p>
          <a:p>
            <a:pPr lvl="2">
              <a:spcBef>
                <a:spcPts val="600"/>
              </a:spcBef>
            </a:pPr>
            <a:r>
              <a:rPr lang="en-US" sz="2400" dirty="0">
                <a:solidFill>
                  <a:schemeClr val="tx1"/>
                </a:solidFill>
              </a:rPr>
              <a:t>Jeremiah 20:7-18 – “… consumed with shame”</a:t>
            </a:r>
          </a:p>
          <a:p>
            <a:pPr lvl="1">
              <a:spcBef>
                <a:spcPts val="600"/>
              </a:spcBef>
            </a:pPr>
            <a:r>
              <a:rPr lang="en-US" sz="2600" dirty="0">
                <a:solidFill>
                  <a:schemeClr val="tx1"/>
                </a:solidFill>
              </a:rPr>
              <a:t>He knew God would win and be vindicated; yet, he still suffered</a:t>
            </a:r>
          </a:p>
        </p:txBody>
      </p:sp>
    </p:spTree>
    <p:extLst>
      <p:ext uri="{BB962C8B-B14F-4D97-AF65-F5344CB8AC3E}">
        <p14:creationId xmlns:p14="http://schemas.microsoft.com/office/powerpoint/2010/main" val="204672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320040"/>
            <a:ext cx="6589199" cy="1280890"/>
          </a:xfrm>
        </p:spPr>
        <p:txBody>
          <a:bodyPr/>
          <a:lstStyle/>
          <a:p>
            <a:r>
              <a:rPr lang="en-US" dirty="0">
                <a:solidFill>
                  <a:schemeClr val="tx1"/>
                </a:solidFill>
              </a:rPr>
              <a:t>Stand firm, in one spirit and one mind</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65667" y="1600200"/>
            <a:ext cx="8796528" cy="3190617"/>
          </a:xfrm>
        </p:spPr>
        <p:txBody>
          <a:bodyPr>
            <a:spAutoFit/>
          </a:bodyPr>
          <a:lstStyle/>
          <a:p>
            <a:r>
              <a:rPr lang="en-US" sz="2800" dirty="0">
                <a:solidFill>
                  <a:schemeClr val="tx1"/>
                </a:solidFill>
              </a:rPr>
              <a:t>Unity in our attitude and teaching</a:t>
            </a:r>
          </a:p>
          <a:p>
            <a:r>
              <a:rPr lang="en-US" sz="2800" dirty="0">
                <a:solidFill>
                  <a:schemeClr val="tx1"/>
                </a:solidFill>
              </a:rPr>
              <a:t>Do not fear what you will suffer</a:t>
            </a:r>
          </a:p>
          <a:p>
            <a:pPr lvl="1"/>
            <a:r>
              <a:rPr lang="en-US" sz="2800" dirty="0">
                <a:solidFill>
                  <a:schemeClr val="tx1"/>
                </a:solidFill>
              </a:rPr>
              <a:t>Revelation 2:10 – “Be faithful until death”</a:t>
            </a:r>
          </a:p>
          <a:p>
            <a:r>
              <a:rPr lang="en-US" sz="2800" dirty="0">
                <a:solidFill>
                  <a:schemeClr val="tx1"/>
                </a:solidFill>
              </a:rPr>
              <a:t>Rejoice when persecuted</a:t>
            </a:r>
          </a:p>
          <a:p>
            <a:pPr lvl="1"/>
            <a:r>
              <a:rPr lang="en-US" sz="2800" dirty="0">
                <a:solidFill>
                  <a:schemeClr val="tx1"/>
                </a:solidFill>
              </a:rPr>
              <a:t>Matthew 5:10-12 – “… great is your reward in heaven”</a:t>
            </a:r>
          </a:p>
        </p:txBody>
      </p:sp>
    </p:spTree>
    <p:extLst>
      <p:ext uri="{BB962C8B-B14F-4D97-AF65-F5344CB8AC3E}">
        <p14:creationId xmlns:p14="http://schemas.microsoft.com/office/powerpoint/2010/main" val="375945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320040"/>
            <a:ext cx="6589199" cy="1280890"/>
          </a:xfrm>
        </p:spPr>
        <p:txBody>
          <a:bodyPr/>
          <a:lstStyle/>
          <a:p>
            <a:r>
              <a:rPr lang="en-US" dirty="0">
                <a:solidFill>
                  <a:schemeClr val="tx1"/>
                </a:solidFill>
              </a:rPr>
              <a:t>In no way alarmed by your opponents</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65667" y="1600200"/>
            <a:ext cx="8796528" cy="4719241"/>
          </a:xfrm>
        </p:spPr>
        <p:txBody>
          <a:bodyPr>
            <a:spAutoFit/>
          </a:bodyPr>
          <a:lstStyle/>
          <a:p>
            <a:r>
              <a:rPr lang="en-US" sz="2800" dirty="0">
                <a:solidFill>
                  <a:schemeClr val="tx1"/>
                </a:solidFill>
              </a:rPr>
              <a:t>Joshua told to follow God and don’t be afraid</a:t>
            </a:r>
          </a:p>
          <a:p>
            <a:pPr lvl="1"/>
            <a:r>
              <a:rPr lang="en-US" sz="2600" dirty="0">
                <a:solidFill>
                  <a:schemeClr val="tx1"/>
                </a:solidFill>
              </a:rPr>
              <a:t>Joshua 1:5-9 – “Be strong and of good courage”</a:t>
            </a:r>
          </a:p>
          <a:p>
            <a:r>
              <a:rPr lang="en-US" sz="2800" dirty="0">
                <a:solidFill>
                  <a:schemeClr val="tx1"/>
                </a:solidFill>
              </a:rPr>
              <a:t>Enemies in the ranks of God’s people</a:t>
            </a:r>
          </a:p>
          <a:p>
            <a:pPr lvl="1"/>
            <a:r>
              <a:rPr lang="en-US" sz="2600" dirty="0">
                <a:solidFill>
                  <a:schemeClr val="tx1"/>
                </a:solidFill>
              </a:rPr>
              <a:t>Do not fear the reproach of men</a:t>
            </a:r>
          </a:p>
          <a:p>
            <a:pPr lvl="2"/>
            <a:r>
              <a:rPr lang="en-US" sz="2400" dirty="0">
                <a:solidFill>
                  <a:schemeClr val="tx1"/>
                </a:solidFill>
              </a:rPr>
              <a:t>Isaiah 51:7 – “Nor be afraid of their insults”</a:t>
            </a:r>
          </a:p>
          <a:p>
            <a:pPr lvl="1"/>
            <a:r>
              <a:rPr lang="en-US" sz="2600" dirty="0">
                <a:solidFill>
                  <a:schemeClr val="tx1"/>
                </a:solidFill>
              </a:rPr>
              <a:t>A face like flint</a:t>
            </a:r>
          </a:p>
          <a:p>
            <a:pPr lvl="2"/>
            <a:r>
              <a:rPr lang="en-US" sz="2400" dirty="0">
                <a:solidFill>
                  <a:schemeClr val="tx1"/>
                </a:solidFill>
              </a:rPr>
              <a:t>Isaiah 50:6-7 – “I know that I will not be ashamed”</a:t>
            </a:r>
          </a:p>
          <a:p>
            <a:pPr lvl="1"/>
            <a:r>
              <a:rPr lang="en-US" sz="2600" dirty="0">
                <a:solidFill>
                  <a:schemeClr val="tx1"/>
                </a:solidFill>
              </a:rPr>
              <a:t>Ezekiel told to be tough</a:t>
            </a:r>
          </a:p>
          <a:p>
            <a:pPr lvl="2"/>
            <a:r>
              <a:rPr lang="en-US" sz="2400" dirty="0">
                <a:solidFill>
                  <a:schemeClr val="tx1"/>
                </a:solidFill>
              </a:rPr>
              <a:t>Ezekiel 3:4-9 – “do not be afraid of them”</a:t>
            </a:r>
          </a:p>
        </p:txBody>
      </p:sp>
    </p:spTree>
    <p:extLst>
      <p:ext uri="{BB962C8B-B14F-4D97-AF65-F5344CB8AC3E}">
        <p14:creationId xmlns:p14="http://schemas.microsoft.com/office/powerpoint/2010/main" val="263819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320040"/>
            <a:ext cx="6589199" cy="1280890"/>
          </a:xfrm>
        </p:spPr>
        <p:txBody>
          <a:bodyPr/>
          <a:lstStyle/>
          <a:p>
            <a:r>
              <a:rPr lang="en-US" dirty="0">
                <a:solidFill>
                  <a:schemeClr val="tx1"/>
                </a:solidFill>
              </a:rPr>
              <a:t>In no way alarmed by your opponents</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65667" y="1600200"/>
            <a:ext cx="8796528" cy="4857740"/>
          </a:xfrm>
        </p:spPr>
        <p:txBody>
          <a:bodyPr>
            <a:spAutoFit/>
          </a:bodyPr>
          <a:lstStyle/>
          <a:p>
            <a:r>
              <a:rPr lang="en-US" sz="2800" dirty="0">
                <a:solidFill>
                  <a:schemeClr val="tx1"/>
                </a:solidFill>
              </a:rPr>
              <a:t>Fear God instead of men</a:t>
            </a:r>
          </a:p>
          <a:p>
            <a:pPr lvl="1"/>
            <a:r>
              <a:rPr lang="en-US" sz="2600" dirty="0">
                <a:solidFill>
                  <a:schemeClr val="tx1"/>
                </a:solidFill>
              </a:rPr>
              <a:t>Matthew 10:28 – “… do not fear those who kill the body …”</a:t>
            </a:r>
          </a:p>
          <a:p>
            <a:r>
              <a:rPr lang="en-US" sz="2800" dirty="0">
                <a:solidFill>
                  <a:schemeClr val="tx1"/>
                </a:solidFill>
              </a:rPr>
              <a:t>No timidity or shame</a:t>
            </a:r>
          </a:p>
          <a:p>
            <a:pPr lvl="1"/>
            <a:r>
              <a:rPr lang="en-US" sz="2600" dirty="0">
                <a:solidFill>
                  <a:schemeClr val="tx1"/>
                </a:solidFill>
              </a:rPr>
              <a:t>II Timothy 1:7-8 – “… God has not given us a spirit of fear”</a:t>
            </a:r>
          </a:p>
          <a:p>
            <a:r>
              <a:rPr lang="en-US" sz="2800" dirty="0">
                <a:solidFill>
                  <a:schemeClr val="tx1"/>
                </a:solidFill>
              </a:rPr>
              <a:t>Do not be surprised at the ordeal or be ashamed</a:t>
            </a:r>
          </a:p>
          <a:p>
            <a:pPr lvl="1"/>
            <a:r>
              <a:rPr lang="en-US" sz="2600" dirty="0">
                <a:solidFill>
                  <a:schemeClr val="tx1"/>
                </a:solidFill>
              </a:rPr>
              <a:t>I Peter 4:12-16 – “for the Spirit of glory and of God rests upon you”</a:t>
            </a:r>
          </a:p>
        </p:txBody>
      </p:sp>
    </p:spTree>
    <p:extLst>
      <p:ext uri="{BB962C8B-B14F-4D97-AF65-F5344CB8AC3E}">
        <p14:creationId xmlns:p14="http://schemas.microsoft.com/office/powerpoint/2010/main" val="219766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320040"/>
            <a:ext cx="6589199" cy="1280890"/>
          </a:xfrm>
        </p:spPr>
        <p:txBody>
          <a:bodyPr/>
          <a:lstStyle/>
          <a:p>
            <a:r>
              <a:rPr lang="en-US" dirty="0">
                <a:solidFill>
                  <a:schemeClr val="tx1"/>
                </a:solidFill>
              </a:rPr>
              <a:t>A sign of destruction for them</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10066" y="1600200"/>
            <a:ext cx="8901557" cy="3308598"/>
          </a:xfrm>
        </p:spPr>
        <p:txBody>
          <a:bodyPr wrap="square">
            <a:spAutoFit/>
          </a:bodyPr>
          <a:lstStyle/>
          <a:p>
            <a:r>
              <a:rPr lang="en-US" sz="2800" dirty="0">
                <a:solidFill>
                  <a:schemeClr val="tx1"/>
                </a:solidFill>
              </a:rPr>
              <a:t>Intimidation boomerangs when the victims are unbound</a:t>
            </a:r>
          </a:p>
          <a:p>
            <a:pPr lvl="1"/>
            <a:r>
              <a:rPr lang="en-US" sz="2600" dirty="0">
                <a:solidFill>
                  <a:schemeClr val="tx1"/>
                </a:solidFill>
              </a:rPr>
              <a:t>Consider the effect of Shadrach, Meshach, and Abed-</a:t>
            </a:r>
            <a:r>
              <a:rPr lang="en-US" sz="2600" dirty="0" err="1">
                <a:solidFill>
                  <a:schemeClr val="tx1"/>
                </a:solidFill>
              </a:rPr>
              <a:t>nego</a:t>
            </a:r>
            <a:r>
              <a:rPr lang="en-US" sz="2600" dirty="0">
                <a:solidFill>
                  <a:schemeClr val="tx1"/>
                </a:solidFill>
              </a:rPr>
              <a:t> on Nebuchadnezzar</a:t>
            </a:r>
          </a:p>
          <a:p>
            <a:pPr lvl="2"/>
            <a:r>
              <a:rPr lang="en-US" sz="2400" dirty="0">
                <a:solidFill>
                  <a:schemeClr val="tx1"/>
                </a:solidFill>
              </a:rPr>
              <a:t>Daniel 3:16-19 – “Nebuchadnezzar was full of fury”</a:t>
            </a:r>
          </a:p>
          <a:p>
            <a:pPr lvl="1"/>
            <a:r>
              <a:rPr lang="en-US" sz="2600" dirty="0">
                <a:solidFill>
                  <a:schemeClr val="tx1"/>
                </a:solidFill>
              </a:rPr>
              <a:t>Their boldness was a slap in Nebuchadnezzar’s face</a:t>
            </a:r>
          </a:p>
        </p:txBody>
      </p:sp>
    </p:spTree>
    <p:extLst>
      <p:ext uri="{BB962C8B-B14F-4D97-AF65-F5344CB8AC3E}">
        <p14:creationId xmlns:p14="http://schemas.microsoft.com/office/powerpoint/2010/main" val="129039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320040"/>
            <a:ext cx="6589199" cy="1280890"/>
          </a:xfrm>
        </p:spPr>
        <p:txBody>
          <a:bodyPr/>
          <a:lstStyle/>
          <a:p>
            <a:r>
              <a:rPr lang="en-US" dirty="0">
                <a:solidFill>
                  <a:schemeClr val="tx1"/>
                </a:solidFill>
              </a:rPr>
              <a:t>A sign of destruction for them</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10066" y="1600200"/>
            <a:ext cx="8901557" cy="2970044"/>
          </a:xfrm>
        </p:spPr>
        <p:txBody>
          <a:bodyPr wrap="square">
            <a:spAutoFit/>
          </a:bodyPr>
          <a:lstStyle/>
          <a:p>
            <a:r>
              <a:rPr lang="en-US" sz="2800" dirty="0">
                <a:solidFill>
                  <a:schemeClr val="tx1"/>
                </a:solidFill>
              </a:rPr>
              <a:t>Persecution is an indication of God’s righteous judgment</a:t>
            </a:r>
          </a:p>
          <a:p>
            <a:pPr lvl="1"/>
            <a:r>
              <a:rPr lang="en-US" sz="2600" dirty="0">
                <a:solidFill>
                  <a:schemeClr val="tx1"/>
                </a:solidFill>
              </a:rPr>
              <a:t>II Thessalonians 1:5 – “which is manifest evidence”</a:t>
            </a:r>
          </a:p>
          <a:p>
            <a:r>
              <a:rPr lang="en-US" sz="2800" dirty="0">
                <a:solidFill>
                  <a:schemeClr val="tx1"/>
                </a:solidFill>
              </a:rPr>
              <a:t>Putting the persecutors to shame</a:t>
            </a:r>
          </a:p>
          <a:p>
            <a:pPr lvl="1"/>
            <a:r>
              <a:rPr lang="en-US" sz="2600" dirty="0">
                <a:solidFill>
                  <a:schemeClr val="tx1"/>
                </a:solidFill>
              </a:rPr>
              <a:t>I Peter 3:13-16 – “those who revile your good conduct in Christ may be ashamed”</a:t>
            </a:r>
          </a:p>
        </p:txBody>
      </p:sp>
    </p:spTree>
    <p:extLst>
      <p:ext uri="{BB962C8B-B14F-4D97-AF65-F5344CB8AC3E}">
        <p14:creationId xmlns:p14="http://schemas.microsoft.com/office/powerpoint/2010/main" val="381694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5501-8509-D95D-C0C2-F11ECCB30028}"/>
              </a:ext>
            </a:extLst>
          </p:cNvPr>
          <p:cNvSpPr>
            <a:spLocks noGrp="1"/>
          </p:cNvSpPr>
          <p:nvPr>
            <p:ph type="title"/>
          </p:nvPr>
        </p:nvSpPr>
        <p:spPr>
          <a:xfrm>
            <a:off x="1371600" y="628962"/>
            <a:ext cx="6589199" cy="646331"/>
          </a:xfrm>
        </p:spPr>
        <p:txBody>
          <a:bodyPr>
            <a:spAutoFit/>
          </a:bodyPr>
          <a:lstStyle/>
          <a:p>
            <a:r>
              <a:rPr lang="en-US" dirty="0">
                <a:solidFill>
                  <a:schemeClr val="tx1"/>
                </a:solidFill>
              </a:rPr>
              <a:t>A sign of salvation for you</a:t>
            </a:r>
          </a:p>
        </p:txBody>
      </p:sp>
      <p:sp>
        <p:nvSpPr>
          <p:cNvPr id="3" name="Content Placeholder 2">
            <a:extLst>
              <a:ext uri="{FF2B5EF4-FFF2-40B4-BE49-F238E27FC236}">
                <a16:creationId xmlns:a16="http://schemas.microsoft.com/office/drawing/2014/main" id="{CA97C392-3FBB-062F-7B21-81B0E689E50B}"/>
              </a:ext>
            </a:extLst>
          </p:cNvPr>
          <p:cNvSpPr>
            <a:spLocks noGrp="1"/>
          </p:cNvSpPr>
          <p:nvPr>
            <p:ph idx="1"/>
          </p:nvPr>
        </p:nvSpPr>
        <p:spPr>
          <a:xfrm>
            <a:off x="210066" y="1600200"/>
            <a:ext cx="8901557" cy="4857740"/>
          </a:xfrm>
        </p:spPr>
        <p:txBody>
          <a:bodyPr wrap="square">
            <a:spAutoFit/>
          </a:bodyPr>
          <a:lstStyle/>
          <a:p>
            <a:r>
              <a:rPr lang="en-US" sz="2800" dirty="0">
                <a:solidFill>
                  <a:schemeClr val="tx1"/>
                </a:solidFill>
              </a:rPr>
              <a:t>A privilege to suffer for Christ</a:t>
            </a:r>
          </a:p>
          <a:p>
            <a:pPr lvl="1"/>
            <a:r>
              <a:rPr lang="en-US" sz="2600" dirty="0">
                <a:solidFill>
                  <a:schemeClr val="tx1"/>
                </a:solidFill>
              </a:rPr>
              <a:t>Philippians 1:29 – “… it has been granted on behalf of Christ”</a:t>
            </a:r>
          </a:p>
          <a:p>
            <a:r>
              <a:rPr lang="en-US" sz="2800" dirty="0">
                <a:solidFill>
                  <a:schemeClr val="tx1"/>
                </a:solidFill>
              </a:rPr>
              <a:t>Rejoicing after scourging. Worthy to suffer for Christ</a:t>
            </a:r>
          </a:p>
          <a:p>
            <a:pPr lvl="1"/>
            <a:r>
              <a:rPr lang="en-US" sz="2600" dirty="0">
                <a:solidFill>
                  <a:schemeClr val="tx1"/>
                </a:solidFill>
              </a:rPr>
              <a:t>Acts 5:40-42 – “rejoicing that they were counted worthy to suffer …”</a:t>
            </a:r>
          </a:p>
          <a:p>
            <a:r>
              <a:rPr lang="en-US" sz="2800" dirty="0">
                <a:solidFill>
                  <a:schemeClr val="tx1"/>
                </a:solidFill>
              </a:rPr>
              <a:t>If we suffer with Him, we will be glorified with Him</a:t>
            </a:r>
          </a:p>
          <a:p>
            <a:pPr lvl="1"/>
            <a:r>
              <a:rPr lang="en-US" sz="2600" dirty="0">
                <a:solidFill>
                  <a:schemeClr val="tx1"/>
                </a:solidFill>
              </a:rPr>
              <a:t>Romans 8:17 – “that we may also be glorified together”</a:t>
            </a:r>
          </a:p>
        </p:txBody>
      </p:sp>
    </p:spTree>
    <p:extLst>
      <p:ext uri="{BB962C8B-B14F-4D97-AF65-F5344CB8AC3E}">
        <p14:creationId xmlns:p14="http://schemas.microsoft.com/office/powerpoint/2010/main" val="232377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519</TotalTime>
  <Words>3689</Words>
  <Application>Microsoft Office PowerPoint</Application>
  <PresentationFormat>On-screen Show (4:3)</PresentationFormat>
  <Paragraphs>155</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Century Gothic</vt:lpstr>
      <vt:lpstr>Wingdings 3</vt:lpstr>
      <vt:lpstr>Wisp</vt:lpstr>
      <vt:lpstr>Be Not Dismayed</vt:lpstr>
      <vt:lpstr>Jeremiah came in the worst days of Judah’s history</vt:lpstr>
      <vt:lpstr>Jeremiah came in the worst days of Judah’s history</vt:lpstr>
      <vt:lpstr>Stand firm, in one spirit and one mind</vt:lpstr>
      <vt:lpstr>In no way alarmed by your opponents</vt:lpstr>
      <vt:lpstr>In no way alarmed by your opponents</vt:lpstr>
      <vt:lpstr>A sign of destruction for them</vt:lpstr>
      <vt:lpstr>A sign of destruction for them</vt:lpstr>
      <vt:lpstr>A sign of salvation for you</vt:lpstr>
      <vt:lpstr>A sign from God</vt:lpstr>
      <vt:lpstr>The righteous contends with the wicked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Not Dismayed</dc:title>
  <dc:creator>Darrell Forrest</dc:creator>
  <cp:lastModifiedBy>Richard Lidh</cp:lastModifiedBy>
  <cp:revision>7</cp:revision>
  <cp:lastPrinted>2024-08-24T02:23:17Z</cp:lastPrinted>
  <dcterms:created xsi:type="dcterms:W3CDTF">2024-08-23T17:44:02Z</dcterms:created>
  <dcterms:modified xsi:type="dcterms:W3CDTF">2025-01-10T23:03:15Z</dcterms:modified>
</cp:coreProperties>
</file>